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0" r:id="rId4"/>
    <p:sldId id="261" r:id="rId5"/>
    <p:sldId id="262" r:id="rId6"/>
    <p:sldId id="263" r:id="rId7"/>
    <p:sldId id="266" r:id="rId8"/>
    <p:sldId id="272" r:id="rId9"/>
    <p:sldId id="267" r:id="rId10"/>
    <p:sldId id="268" r:id="rId11"/>
    <p:sldId id="269" r:id="rId12"/>
    <p:sldId id="274" r:id="rId13"/>
    <p:sldId id="270" r:id="rId14"/>
    <p:sldId id="271" r:id="rId15"/>
    <p:sldId id="275" r:id="rId16"/>
    <p:sldId id="276" r:id="rId17"/>
    <p:sldId id="277" r:id="rId18"/>
    <p:sldId id="278" r:id="rId19"/>
    <p:sldId id="264" r:id="rId20"/>
    <p:sldId id="279" r:id="rId21"/>
    <p:sldId id="265" r:id="rId22"/>
    <p:sldId id="273"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120" y="234"/>
      </p:cViewPr>
      <p:guideLst/>
    </p:cSldViewPr>
  </p:slideViewPr>
  <p:notesTextViewPr>
    <p:cViewPr>
      <p:scale>
        <a:sx n="1" d="1"/>
        <a:sy n="1" d="1"/>
      </p:scale>
      <p:origin x="0" y="0"/>
    </p:cViewPr>
  </p:notesTextViewPr>
  <p:sorterViewPr>
    <p:cViewPr>
      <p:scale>
        <a:sx n="100" d="100"/>
        <a:sy n="100" d="100"/>
      </p:scale>
      <p:origin x="0" y="-2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AnalyzeBoston/crimes-in-bost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CA" sz="5400" dirty="0"/>
              <a:t>Capstone Project - The Battle of Neighborhoods: Boston’s Future</a:t>
            </a:r>
            <a:endParaRPr lang="en-US" sz="5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Submitted by: </a:t>
            </a:r>
            <a:r>
              <a:rPr lang="en-US" sz="2400" dirty="0" err="1">
                <a:solidFill>
                  <a:schemeClr val="tx1">
                    <a:lumMod val="85000"/>
                    <a:lumOff val="15000"/>
                  </a:schemeClr>
                </a:solidFill>
              </a:rPr>
              <a:t>darko</a:t>
            </a:r>
            <a:r>
              <a:rPr lang="en-US" sz="2400" dirty="0">
                <a:solidFill>
                  <a:schemeClr val="tx1">
                    <a:lumMod val="85000"/>
                    <a:lumOff val="15000"/>
                  </a:schemeClr>
                </a:solidFill>
              </a:rPr>
              <a:t> </a:t>
            </a:r>
            <a:r>
              <a:rPr lang="en-US" sz="2400" dirty="0" err="1">
                <a:solidFill>
                  <a:schemeClr val="tx1">
                    <a:lumMod val="85000"/>
                    <a:lumOff val="15000"/>
                  </a:schemeClr>
                </a:solidFill>
              </a:rPr>
              <a:t>knezevic</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7B32-C35A-42FF-92A7-C6DABA0E3074}"/>
              </a:ext>
            </a:extLst>
          </p:cNvPr>
          <p:cNvSpPr>
            <a:spLocks noGrp="1"/>
          </p:cNvSpPr>
          <p:nvPr>
            <p:ph type="title"/>
          </p:nvPr>
        </p:nvSpPr>
        <p:spPr/>
        <p:txBody>
          <a:bodyPr/>
          <a:lstStyle/>
          <a:p>
            <a:r>
              <a:rPr lang="en-US" dirty="0"/>
              <a:t>Exploratory of Data Continued</a:t>
            </a:r>
            <a:endParaRPr lang="en-CA" dirty="0"/>
          </a:p>
        </p:txBody>
      </p:sp>
      <p:sp>
        <p:nvSpPr>
          <p:cNvPr id="7" name="Content Placeholder 6">
            <a:extLst>
              <a:ext uri="{FF2B5EF4-FFF2-40B4-BE49-F238E27FC236}">
                <a16:creationId xmlns:a16="http://schemas.microsoft.com/office/drawing/2014/main" id="{51249870-25FB-4B1B-B6B3-29471311D800}"/>
              </a:ext>
            </a:extLst>
          </p:cNvPr>
          <p:cNvSpPr>
            <a:spLocks noGrp="1"/>
          </p:cNvSpPr>
          <p:nvPr>
            <p:ph sz="half" idx="2"/>
          </p:nvPr>
        </p:nvSpPr>
        <p:spPr/>
        <p:txBody>
          <a:bodyPr/>
          <a:lstStyle/>
          <a:p>
            <a:pPr>
              <a:buFont typeface="Arial" panose="020B0604020202020204" pitchFamily="34" charset="0"/>
              <a:buChar char="•"/>
            </a:pPr>
            <a:r>
              <a:rPr lang="en-US" dirty="0"/>
              <a:t>More crime occurs as the week goes on from Monday to Friday with a reduction in the amount of crime during the week in 2018. </a:t>
            </a:r>
            <a:endParaRPr lang="en-CA" dirty="0"/>
          </a:p>
        </p:txBody>
      </p:sp>
      <p:pic>
        <p:nvPicPr>
          <p:cNvPr id="5" name="Picture 4">
            <a:extLst>
              <a:ext uri="{FF2B5EF4-FFF2-40B4-BE49-F238E27FC236}">
                <a16:creationId xmlns:a16="http://schemas.microsoft.com/office/drawing/2014/main" id="{592FDF86-2121-491F-B4EF-DA8893E3B95A}"/>
              </a:ext>
            </a:extLst>
          </p:cNvPr>
          <p:cNvPicPr/>
          <p:nvPr/>
        </p:nvPicPr>
        <p:blipFill rotWithShape="1">
          <a:blip r:embed="rId2"/>
          <a:srcRect l="31366" t="37243" r="28704" b="19547"/>
          <a:stretch/>
        </p:blipFill>
        <p:spPr bwMode="auto">
          <a:xfrm>
            <a:off x="1036320" y="2120900"/>
            <a:ext cx="4946904" cy="3063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716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0C95-DF09-468D-8018-6AB70534331C}"/>
              </a:ext>
            </a:extLst>
          </p:cNvPr>
          <p:cNvSpPr>
            <a:spLocks noGrp="1"/>
          </p:cNvSpPr>
          <p:nvPr>
            <p:ph type="title"/>
          </p:nvPr>
        </p:nvSpPr>
        <p:spPr/>
        <p:txBody>
          <a:bodyPr/>
          <a:lstStyle/>
          <a:p>
            <a:r>
              <a:rPr lang="en-US" dirty="0"/>
              <a:t>Exploratory of Data Continued</a:t>
            </a:r>
            <a:endParaRPr lang="en-CA" dirty="0"/>
          </a:p>
        </p:txBody>
      </p:sp>
      <p:pic>
        <p:nvPicPr>
          <p:cNvPr id="4" name="Content Placeholder 3">
            <a:extLst>
              <a:ext uri="{FF2B5EF4-FFF2-40B4-BE49-F238E27FC236}">
                <a16:creationId xmlns:a16="http://schemas.microsoft.com/office/drawing/2014/main" id="{EBA10A1F-C0BE-47B5-9E57-9F40E8207364}"/>
              </a:ext>
            </a:extLst>
          </p:cNvPr>
          <p:cNvPicPr>
            <a:picLocks noGrp="1"/>
          </p:cNvPicPr>
          <p:nvPr>
            <p:ph idx="1"/>
          </p:nvPr>
        </p:nvPicPr>
        <p:blipFill rotWithShape="1">
          <a:blip r:embed="rId2"/>
          <a:srcRect l="29746" t="36420" r="2084" b="30041"/>
          <a:stretch/>
        </p:blipFill>
        <p:spPr bwMode="auto">
          <a:xfrm>
            <a:off x="1096963" y="1977657"/>
            <a:ext cx="10058400" cy="340274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72B45AE-674A-4C7B-877F-03EC80361262}"/>
              </a:ext>
            </a:extLst>
          </p:cNvPr>
          <p:cNvSpPr txBox="1"/>
          <p:nvPr/>
        </p:nvSpPr>
        <p:spPr>
          <a:xfrm>
            <a:off x="1036637" y="5380399"/>
            <a:ext cx="10058400" cy="646331"/>
          </a:xfrm>
          <a:prstGeom prst="rect">
            <a:avLst/>
          </a:prstGeom>
          <a:noFill/>
        </p:spPr>
        <p:txBody>
          <a:bodyPr wrap="square" rtlCol="0">
            <a:spAutoFit/>
          </a:bodyPr>
          <a:lstStyle/>
          <a:p>
            <a:r>
              <a:rPr lang="en-US" dirty="0"/>
              <a:t>A large spike in the amount of crimes have been related to motor vehicle accident response, medical assistance, and latency in 2018. </a:t>
            </a:r>
            <a:endParaRPr lang="en-CA" dirty="0"/>
          </a:p>
        </p:txBody>
      </p:sp>
    </p:spTree>
    <p:extLst>
      <p:ext uri="{BB962C8B-B14F-4D97-AF65-F5344CB8AC3E}">
        <p14:creationId xmlns:p14="http://schemas.microsoft.com/office/powerpoint/2010/main" val="402834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0C95-DF09-468D-8018-6AB70534331C}"/>
              </a:ext>
            </a:extLst>
          </p:cNvPr>
          <p:cNvSpPr>
            <a:spLocks noGrp="1"/>
          </p:cNvSpPr>
          <p:nvPr>
            <p:ph type="title"/>
          </p:nvPr>
        </p:nvSpPr>
        <p:spPr/>
        <p:txBody>
          <a:bodyPr/>
          <a:lstStyle/>
          <a:p>
            <a:r>
              <a:rPr lang="en-US" dirty="0"/>
              <a:t>Exploratory of Data Continued</a:t>
            </a:r>
            <a:endParaRPr lang="en-CA" dirty="0"/>
          </a:p>
        </p:txBody>
      </p:sp>
      <p:sp>
        <p:nvSpPr>
          <p:cNvPr id="6" name="TextBox 5">
            <a:extLst>
              <a:ext uri="{FF2B5EF4-FFF2-40B4-BE49-F238E27FC236}">
                <a16:creationId xmlns:a16="http://schemas.microsoft.com/office/drawing/2014/main" id="{A72B45AE-674A-4C7B-877F-03EC80361262}"/>
              </a:ext>
            </a:extLst>
          </p:cNvPr>
          <p:cNvSpPr txBox="1"/>
          <p:nvPr/>
        </p:nvSpPr>
        <p:spPr>
          <a:xfrm>
            <a:off x="1036637" y="5380399"/>
            <a:ext cx="10058400" cy="646331"/>
          </a:xfrm>
          <a:prstGeom prst="rect">
            <a:avLst/>
          </a:prstGeom>
          <a:noFill/>
        </p:spPr>
        <p:txBody>
          <a:bodyPr wrap="square" rtlCol="0">
            <a:spAutoFit/>
          </a:bodyPr>
          <a:lstStyle/>
          <a:p>
            <a:r>
              <a:rPr lang="en-CA" dirty="0"/>
              <a:t>Most of the shooting in Boston from 2015 to 2018 have been located in the centre of the Boston Police Districts.</a:t>
            </a:r>
          </a:p>
        </p:txBody>
      </p:sp>
      <p:pic>
        <p:nvPicPr>
          <p:cNvPr id="16" name="Picture 15">
            <a:extLst>
              <a:ext uri="{FF2B5EF4-FFF2-40B4-BE49-F238E27FC236}">
                <a16:creationId xmlns:a16="http://schemas.microsoft.com/office/drawing/2014/main" id="{26966A28-BB23-4D66-BB56-4144C7BAAC95}"/>
              </a:ext>
            </a:extLst>
          </p:cNvPr>
          <p:cNvPicPr/>
          <p:nvPr/>
        </p:nvPicPr>
        <p:blipFill rotWithShape="1">
          <a:blip r:embed="rId2"/>
          <a:srcRect l="31090" t="32763" r="40545" b="20798"/>
          <a:stretch/>
        </p:blipFill>
        <p:spPr bwMode="auto">
          <a:xfrm>
            <a:off x="664572" y="2012988"/>
            <a:ext cx="3630945" cy="3458049"/>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3CCD491F-0021-4B0C-9488-AC31EBECD712}"/>
              </a:ext>
            </a:extLst>
          </p:cNvPr>
          <p:cNvPicPr/>
          <p:nvPr/>
        </p:nvPicPr>
        <p:blipFill rotWithShape="1">
          <a:blip r:embed="rId3"/>
          <a:srcRect l="30769" t="35328" r="41186" b="17379"/>
          <a:stretch/>
        </p:blipFill>
        <p:spPr bwMode="auto">
          <a:xfrm>
            <a:off x="4466350" y="1922349"/>
            <a:ext cx="3430135" cy="3493551"/>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638BFD20-7E13-4159-9001-4E6EF093F961}"/>
              </a:ext>
            </a:extLst>
          </p:cNvPr>
          <p:cNvPicPr/>
          <p:nvPr/>
        </p:nvPicPr>
        <p:blipFill rotWithShape="1">
          <a:blip r:embed="rId4"/>
          <a:srcRect l="31090" t="27351" r="40866" b="25641"/>
          <a:stretch/>
        </p:blipFill>
        <p:spPr bwMode="auto">
          <a:xfrm>
            <a:off x="7853009" y="1922349"/>
            <a:ext cx="3430135" cy="3458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8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439-1E4E-4DC2-BBC6-D4318FF4DC2E}"/>
              </a:ext>
            </a:extLst>
          </p:cNvPr>
          <p:cNvSpPr>
            <a:spLocks noGrp="1"/>
          </p:cNvSpPr>
          <p:nvPr>
            <p:ph type="title"/>
          </p:nvPr>
        </p:nvSpPr>
        <p:spPr/>
        <p:txBody>
          <a:bodyPr/>
          <a:lstStyle/>
          <a:p>
            <a:r>
              <a:rPr lang="en-CA" dirty="0"/>
              <a:t>Common Venues in the Safest Area – A15 (Charlestown) </a:t>
            </a:r>
          </a:p>
        </p:txBody>
      </p:sp>
      <p:pic>
        <p:nvPicPr>
          <p:cNvPr id="3" name="Picture 2">
            <a:extLst>
              <a:ext uri="{FF2B5EF4-FFF2-40B4-BE49-F238E27FC236}">
                <a16:creationId xmlns:a16="http://schemas.microsoft.com/office/drawing/2014/main" id="{9FC0C894-D385-4AA4-9369-107E7E7567AB}"/>
              </a:ext>
            </a:extLst>
          </p:cNvPr>
          <p:cNvPicPr>
            <a:picLocks noChangeAspect="1"/>
          </p:cNvPicPr>
          <p:nvPr/>
        </p:nvPicPr>
        <p:blipFill rotWithShape="1">
          <a:blip r:embed="rId2"/>
          <a:srcRect l="24814" t="33418" r="2813" b="29620"/>
          <a:stretch/>
        </p:blipFill>
        <p:spPr>
          <a:xfrm>
            <a:off x="0" y="2291786"/>
            <a:ext cx="12191999" cy="3502474"/>
          </a:xfrm>
          <a:prstGeom prst="rect">
            <a:avLst/>
          </a:prstGeom>
        </p:spPr>
      </p:pic>
    </p:spTree>
    <p:extLst>
      <p:ext uri="{BB962C8B-B14F-4D97-AF65-F5344CB8AC3E}">
        <p14:creationId xmlns:p14="http://schemas.microsoft.com/office/powerpoint/2010/main" val="553048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439-1E4E-4DC2-BBC6-D4318FF4DC2E}"/>
              </a:ext>
            </a:extLst>
          </p:cNvPr>
          <p:cNvSpPr>
            <a:spLocks noGrp="1"/>
          </p:cNvSpPr>
          <p:nvPr>
            <p:ph type="title"/>
          </p:nvPr>
        </p:nvSpPr>
        <p:spPr/>
        <p:txBody>
          <a:bodyPr/>
          <a:lstStyle/>
          <a:p>
            <a:r>
              <a:rPr lang="en-CA" dirty="0"/>
              <a:t>Common Venues in the Safest Area – A15 (Charlestown)</a:t>
            </a:r>
          </a:p>
        </p:txBody>
      </p:sp>
      <p:pic>
        <p:nvPicPr>
          <p:cNvPr id="4" name="Picture 3">
            <a:extLst>
              <a:ext uri="{FF2B5EF4-FFF2-40B4-BE49-F238E27FC236}">
                <a16:creationId xmlns:a16="http://schemas.microsoft.com/office/drawing/2014/main" id="{33028108-66E1-4A7F-B3C0-B284C352272F}"/>
              </a:ext>
            </a:extLst>
          </p:cNvPr>
          <p:cNvPicPr/>
          <p:nvPr/>
        </p:nvPicPr>
        <p:blipFill rotWithShape="1">
          <a:blip r:embed="rId2"/>
          <a:srcRect l="15279" t="19136" r="3009" b="4526"/>
          <a:stretch/>
        </p:blipFill>
        <p:spPr bwMode="auto">
          <a:xfrm>
            <a:off x="2733675" y="2225638"/>
            <a:ext cx="6724650" cy="3533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85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439-1E4E-4DC2-BBC6-D4318FF4DC2E}"/>
              </a:ext>
            </a:extLst>
          </p:cNvPr>
          <p:cNvSpPr>
            <a:spLocks noGrp="1"/>
          </p:cNvSpPr>
          <p:nvPr>
            <p:ph type="title"/>
          </p:nvPr>
        </p:nvSpPr>
        <p:spPr/>
        <p:txBody>
          <a:bodyPr/>
          <a:lstStyle/>
          <a:p>
            <a:r>
              <a:rPr lang="en-CA" dirty="0"/>
              <a:t>Crime into Two Clusters from 2015 to 2018</a:t>
            </a:r>
          </a:p>
        </p:txBody>
      </p:sp>
      <p:pic>
        <p:nvPicPr>
          <p:cNvPr id="8" name="Picture 7">
            <a:extLst>
              <a:ext uri="{FF2B5EF4-FFF2-40B4-BE49-F238E27FC236}">
                <a16:creationId xmlns:a16="http://schemas.microsoft.com/office/drawing/2014/main" id="{2A519A38-6047-4408-97BA-B78952961DCB}"/>
              </a:ext>
            </a:extLst>
          </p:cNvPr>
          <p:cNvPicPr/>
          <p:nvPr/>
        </p:nvPicPr>
        <p:blipFill rotWithShape="1">
          <a:blip r:embed="rId2"/>
          <a:srcRect l="20833" t="9972" r="32853" b="4559"/>
          <a:stretch/>
        </p:blipFill>
        <p:spPr bwMode="auto">
          <a:xfrm>
            <a:off x="3716086" y="1913860"/>
            <a:ext cx="4759828" cy="4944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3100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439-1E4E-4DC2-BBC6-D4318FF4DC2E}"/>
              </a:ext>
            </a:extLst>
          </p:cNvPr>
          <p:cNvSpPr>
            <a:spLocks noGrp="1"/>
          </p:cNvSpPr>
          <p:nvPr>
            <p:ph type="title"/>
          </p:nvPr>
        </p:nvSpPr>
        <p:spPr/>
        <p:txBody>
          <a:bodyPr/>
          <a:lstStyle/>
          <a:p>
            <a:r>
              <a:rPr lang="en-CA" dirty="0"/>
              <a:t>Crime into Four Clusters from 2015 to 2018</a:t>
            </a:r>
          </a:p>
        </p:txBody>
      </p:sp>
      <p:pic>
        <p:nvPicPr>
          <p:cNvPr id="6" name="Picture 5">
            <a:extLst>
              <a:ext uri="{FF2B5EF4-FFF2-40B4-BE49-F238E27FC236}">
                <a16:creationId xmlns:a16="http://schemas.microsoft.com/office/drawing/2014/main" id="{41A56BBF-6F99-4BD8-9C09-9812032D6244}"/>
              </a:ext>
            </a:extLst>
          </p:cNvPr>
          <p:cNvPicPr/>
          <p:nvPr/>
        </p:nvPicPr>
        <p:blipFill rotWithShape="1">
          <a:blip r:embed="rId2"/>
          <a:srcRect l="20994" t="11111" r="33013" b="5129"/>
          <a:stretch/>
        </p:blipFill>
        <p:spPr bwMode="auto">
          <a:xfrm>
            <a:off x="3720376" y="1956122"/>
            <a:ext cx="4751249" cy="49018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429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439-1E4E-4DC2-BBC6-D4318FF4DC2E}"/>
              </a:ext>
            </a:extLst>
          </p:cNvPr>
          <p:cNvSpPr>
            <a:spLocks noGrp="1"/>
          </p:cNvSpPr>
          <p:nvPr>
            <p:ph type="title"/>
          </p:nvPr>
        </p:nvSpPr>
        <p:spPr/>
        <p:txBody>
          <a:bodyPr/>
          <a:lstStyle/>
          <a:p>
            <a:r>
              <a:rPr lang="en-CA" dirty="0"/>
              <a:t>Crime into Five Clusters from 2015 to 2018</a:t>
            </a:r>
          </a:p>
        </p:txBody>
      </p:sp>
      <p:pic>
        <p:nvPicPr>
          <p:cNvPr id="7" name="Picture 6">
            <a:extLst>
              <a:ext uri="{FF2B5EF4-FFF2-40B4-BE49-F238E27FC236}">
                <a16:creationId xmlns:a16="http://schemas.microsoft.com/office/drawing/2014/main" id="{A7FD145C-860E-42C7-90F9-59F7F7E149ED}"/>
              </a:ext>
            </a:extLst>
          </p:cNvPr>
          <p:cNvPicPr/>
          <p:nvPr/>
        </p:nvPicPr>
        <p:blipFill rotWithShape="1">
          <a:blip r:embed="rId2"/>
          <a:srcRect l="28205" t="12535" r="26602" b="3703"/>
          <a:stretch/>
        </p:blipFill>
        <p:spPr bwMode="auto">
          <a:xfrm>
            <a:off x="3753223" y="1945758"/>
            <a:ext cx="4685554" cy="49122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329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9420-C008-4953-A8D1-25E663F563C2}"/>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649E2480-DE81-4B0B-940F-8D6C737B22B4}"/>
              </a:ext>
            </a:extLst>
          </p:cNvPr>
          <p:cNvSpPr>
            <a:spLocks noGrp="1"/>
          </p:cNvSpPr>
          <p:nvPr>
            <p:ph idx="1"/>
          </p:nvPr>
        </p:nvSpPr>
        <p:spPr/>
        <p:txBody>
          <a:bodyPr>
            <a:normAutofit/>
          </a:bodyPr>
          <a:lstStyle/>
          <a:p>
            <a:pPr lvl="0">
              <a:buFont typeface="Wingdings" panose="05000000000000000000" pitchFamily="2" charset="2"/>
              <a:buChar char="§"/>
            </a:pPr>
            <a:r>
              <a:rPr lang="en-CA" dirty="0"/>
              <a:t>Key Points:</a:t>
            </a:r>
          </a:p>
          <a:p>
            <a:pPr lvl="1">
              <a:buFont typeface="Wingdings" panose="05000000000000000000" pitchFamily="2" charset="2"/>
              <a:buChar char="§"/>
            </a:pPr>
            <a:r>
              <a:rPr lang="en-CA" dirty="0"/>
              <a:t>Most crime occurs is at B2, D4, C11, B3, A1</a:t>
            </a:r>
          </a:p>
          <a:p>
            <a:pPr lvl="1">
              <a:buFont typeface="Wingdings" panose="05000000000000000000" pitchFamily="2" charset="2"/>
              <a:buChar char="§"/>
            </a:pPr>
            <a:r>
              <a:rPr lang="en-CA" dirty="0"/>
              <a:t>Certain venues were closely linked to drug problems and violent crime</a:t>
            </a:r>
          </a:p>
          <a:p>
            <a:pPr lvl="1">
              <a:buFont typeface="Wingdings" panose="05000000000000000000" pitchFamily="2" charset="2"/>
              <a:buChar char="§"/>
            </a:pPr>
            <a:r>
              <a:rPr lang="en-CA" dirty="0"/>
              <a:t>Motor-Vehicle accident response were the highest number of report registered with the Boston Police.</a:t>
            </a:r>
          </a:p>
          <a:p>
            <a:pPr lvl="1">
              <a:buFont typeface="Wingdings" panose="05000000000000000000" pitchFamily="2" charset="2"/>
              <a:buChar char="§"/>
            </a:pPr>
            <a:r>
              <a:rPr lang="en-CA" dirty="0"/>
              <a:t>The k-means clustering of the crime data from previous years has indicated that the north part of the police districts have less crime. </a:t>
            </a:r>
          </a:p>
          <a:p>
            <a:pPr>
              <a:buFont typeface="Wingdings" panose="05000000000000000000" pitchFamily="2" charset="2"/>
              <a:buChar char="§"/>
            </a:pPr>
            <a:r>
              <a:rPr lang="en-CA" dirty="0"/>
              <a:t>This analysis can help Boston Police act accordingly and try to reduce the crimes frequently occurring in the city of Boston.</a:t>
            </a:r>
          </a:p>
          <a:p>
            <a:endParaRPr lang="en-CA" dirty="0"/>
          </a:p>
        </p:txBody>
      </p:sp>
    </p:spTree>
    <p:extLst>
      <p:ext uri="{BB962C8B-B14F-4D97-AF65-F5344CB8AC3E}">
        <p14:creationId xmlns:p14="http://schemas.microsoft.com/office/powerpoint/2010/main" val="49698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8624-0D0B-4765-BB0C-16DAED49F85C}"/>
              </a:ext>
            </a:extLst>
          </p:cNvPr>
          <p:cNvSpPr>
            <a:spLocks noGrp="1"/>
          </p:cNvSpPr>
          <p:nvPr>
            <p:ph type="title"/>
          </p:nvPr>
        </p:nvSpPr>
        <p:spPr/>
        <p:txBody>
          <a:bodyPr/>
          <a:lstStyle/>
          <a:p>
            <a:r>
              <a:rPr lang="en-US" dirty="0"/>
              <a:t>Appendix</a:t>
            </a:r>
            <a:endParaRPr lang="en-CA" dirty="0"/>
          </a:p>
        </p:txBody>
      </p:sp>
    </p:spTree>
    <p:extLst>
      <p:ext uri="{BB962C8B-B14F-4D97-AF65-F5344CB8AC3E}">
        <p14:creationId xmlns:p14="http://schemas.microsoft.com/office/powerpoint/2010/main" val="24322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FD2E-FCFC-494D-821D-A15381B7B158}"/>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C4A90BEF-0D93-4FBD-B27C-74C83319BEB8}"/>
              </a:ext>
            </a:extLst>
          </p:cNvPr>
          <p:cNvSpPr>
            <a:spLocks noGrp="1"/>
          </p:cNvSpPr>
          <p:nvPr>
            <p:ph idx="1"/>
          </p:nvPr>
        </p:nvSpPr>
        <p:spPr/>
        <p:txBody>
          <a:bodyPr>
            <a:normAutofit lnSpcReduction="10000"/>
          </a:bodyPr>
          <a:lstStyle/>
          <a:p>
            <a:pPr>
              <a:buFont typeface="Wingdings" panose="05000000000000000000" pitchFamily="2" charset="2"/>
              <a:buChar char="§"/>
            </a:pPr>
            <a:r>
              <a:rPr lang="en-CA" dirty="0"/>
              <a:t>Boston is the capital of the U.S. state of Massachusetts. </a:t>
            </a:r>
          </a:p>
          <a:p>
            <a:pPr>
              <a:buFont typeface="Wingdings" panose="05000000000000000000" pitchFamily="2" charset="2"/>
              <a:buChar char="§"/>
            </a:pPr>
            <a:r>
              <a:rPr lang="en-CA" dirty="0"/>
              <a:t>Key facts: </a:t>
            </a:r>
          </a:p>
          <a:p>
            <a:pPr lvl="1">
              <a:buFont typeface="Wingdings" panose="05000000000000000000" pitchFamily="2" charset="2"/>
              <a:buChar char="§"/>
            </a:pPr>
            <a:r>
              <a:rPr lang="en-CA" dirty="0"/>
              <a:t>A growing economy and a great place to acquire an education. </a:t>
            </a:r>
          </a:p>
          <a:p>
            <a:pPr lvl="1">
              <a:buFont typeface="Wingdings" panose="05000000000000000000" pitchFamily="2" charset="2"/>
              <a:buChar char="§"/>
            </a:pPr>
            <a:r>
              <a:rPr lang="en-CA" dirty="0"/>
              <a:t>Some of the most prestigious schools within the U.S.A are located in Boston. </a:t>
            </a:r>
          </a:p>
          <a:p>
            <a:pPr lvl="1">
              <a:buFont typeface="Wingdings" panose="05000000000000000000" pitchFamily="2" charset="2"/>
              <a:buChar char="§"/>
            </a:pPr>
            <a:r>
              <a:rPr lang="en-CA" dirty="0"/>
              <a:t>A lot of large companies are seeking to place their firms in Boston. </a:t>
            </a:r>
          </a:p>
          <a:p>
            <a:pPr lvl="1">
              <a:buFont typeface="Wingdings" panose="05000000000000000000" pitchFamily="2" charset="2"/>
              <a:buChar char="§"/>
            </a:pPr>
            <a:r>
              <a:rPr lang="en-CA" dirty="0"/>
              <a:t>A global city that is placed among the top 30 most economically powerful cities in the world. </a:t>
            </a:r>
          </a:p>
          <a:p>
            <a:pPr lvl="1">
              <a:buFont typeface="Wingdings" panose="05000000000000000000" pitchFamily="2" charset="2"/>
              <a:buChar char="§"/>
            </a:pPr>
            <a:r>
              <a:rPr lang="en-CA" dirty="0"/>
              <a:t>Boston's colleges and universities exert a significant impact on the regional economy. </a:t>
            </a:r>
          </a:p>
          <a:p>
            <a:pPr lvl="1">
              <a:buFont typeface="Wingdings" panose="05000000000000000000" pitchFamily="2" charset="2"/>
              <a:buChar char="§"/>
            </a:pPr>
            <a:r>
              <a:rPr lang="en-CA" dirty="0"/>
              <a:t>Attracts hundreds of thousands of students from around the world, who contribute billions of dollars annually to the city's economy. </a:t>
            </a:r>
          </a:p>
          <a:p>
            <a:pPr lvl="1">
              <a:buFont typeface="Wingdings" panose="05000000000000000000" pitchFamily="2" charset="2"/>
              <a:buChar char="§"/>
            </a:pPr>
            <a:r>
              <a:rPr lang="en-CA" dirty="0"/>
              <a:t>Highly innovative for a variety of reasons, including the presence of academia, access to venture capital, and the presence of many high-tech companies. Tourism also composes a large part of Boston's economy.</a:t>
            </a:r>
          </a:p>
          <a:p>
            <a:pPr>
              <a:buFont typeface="Wingdings" panose="05000000000000000000" pitchFamily="2" charset="2"/>
              <a:buChar char="§"/>
            </a:pPr>
            <a:endParaRPr lang="en-CA" dirty="0"/>
          </a:p>
        </p:txBody>
      </p:sp>
    </p:spTree>
    <p:extLst>
      <p:ext uri="{BB962C8B-B14F-4D97-AF65-F5344CB8AC3E}">
        <p14:creationId xmlns:p14="http://schemas.microsoft.com/office/powerpoint/2010/main" val="106899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9420-C008-4953-A8D1-25E663F563C2}"/>
              </a:ext>
            </a:extLst>
          </p:cNvPr>
          <p:cNvSpPr>
            <a:spLocks noGrp="1"/>
          </p:cNvSpPr>
          <p:nvPr>
            <p:ph type="title"/>
          </p:nvPr>
        </p:nvSpPr>
        <p:spPr/>
        <p:txBody>
          <a:bodyPr>
            <a:normAutofit/>
          </a:bodyPr>
          <a:lstStyle/>
          <a:p>
            <a:r>
              <a:rPr lang="en-US" dirty="0"/>
              <a:t>Legend: </a:t>
            </a:r>
            <a:r>
              <a:rPr lang="en-CA" sz="4800" dirty="0"/>
              <a:t>Current Boston Police Districts Map</a:t>
            </a:r>
            <a:endParaRPr lang="en-CA" dirty="0"/>
          </a:p>
        </p:txBody>
      </p:sp>
      <p:sp>
        <p:nvSpPr>
          <p:cNvPr id="3" name="Content Placeholder 2">
            <a:extLst>
              <a:ext uri="{FF2B5EF4-FFF2-40B4-BE49-F238E27FC236}">
                <a16:creationId xmlns:a16="http://schemas.microsoft.com/office/drawing/2014/main" id="{649E2480-DE81-4B0B-940F-8D6C737B22B4}"/>
              </a:ext>
            </a:extLst>
          </p:cNvPr>
          <p:cNvSpPr>
            <a:spLocks noGrp="1"/>
          </p:cNvSpPr>
          <p:nvPr>
            <p:ph idx="1"/>
          </p:nvPr>
        </p:nvSpPr>
        <p:spPr/>
        <p:txBody>
          <a:bodyPr>
            <a:normAutofit/>
          </a:bodyPr>
          <a:lstStyle/>
          <a:p>
            <a:r>
              <a:rPr lang="en-CA" dirty="0"/>
              <a:t>This report will also make reference to the Department’s various police</a:t>
            </a:r>
          </a:p>
          <a:p>
            <a:r>
              <a:rPr lang="en-CA" dirty="0"/>
              <a:t>districts The districts include A1(Downtown, Beacon Hill, North End, and Chinatown), A7 (East</a:t>
            </a:r>
          </a:p>
          <a:p>
            <a:r>
              <a:rPr lang="en-CA" dirty="0"/>
              <a:t>Boston),A15 (Charlestown), B2 (Roxbury and Mission Hill), B3 (Mattapan and portions of Dorchester), C6 (South Boston), C11 (Dorchester), D4 (Back Bay, South End, and Fenway), D14 (Allston and Brighton), E5 (West Roxbury and Roslindale), E13 (Jamaica Plain), and E18 (Hyde Park).</a:t>
            </a:r>
          </a:p>
          <a:p>
            <a:endParaRPr lang="en-CA" dirty="0"/>
          </a:p>
        </p:txBody>
      </p:sp>
    </p:spTree>
    <p:extLst>
      <p:ext uri="{BB962C8B-B14F-4D97-AF65-F5344CB8AC3E}">
        <p14:creationId xmlns:p14="http://schemas.microsoft.com/office/powerpoint/2010/main" val="153050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15C23F-C579-4DDE-92A8-3D1DBD639A9E}"/>
              </a:ext>
            </a:extLst>
          </p:cNvPr>
          <p:cNvSpPr>
            <a:spLocks noGrp="1"/>
          </p:cNvSpPr>
          <p:nvPr>
            <p:ph type="pic" idx="1"/>
          </p:nvPr>
        </p:nvSpPr>
        <p:spPr>
          <a:xfrm>
            <a:off x="58299" y="-116958"/>
            <a:ext cx="12191985" cy="4578350"/>
          </a:xfrm>
        </p:spPr>
      </p:sp>
      <p:sp>
        <p:nvSpPr>
          <p:cNvPr id="6" name="Text Placeholder 5">
            <a:extLst>
              <a:ext uri="{FF2B5EF4-FFF2-40B4-BE49-F238E27FC236}">
                <a16:creationId xmlns:a16="http://schemas.microsoft.com/office/drawing/2014/main" id="{83EDCCCE-679E-4D8F-9DE7-7F310DBF1F11}"/>
              </a:ext>
            </a:extLst>
          </p:cNvPr>
          <p:cNvSpPr>
            <a:spLocks noGrp="1"/>
          </p:cNvSpPr>
          <p:nvPr>
            <p:ph type="body" sz="half" idx="2"/>
          </p:nvPr>
        </p:nvSpPr>
        <p:spPr>
          <a:xfrm>
            <a:off x="1097660" y="6379534"/>
            <a:ext cx="10113264" cy="394677"/>
          </a:xfrm>
        </p:spPr>
        <p:txBody>
          <a:bodyPr>
            <a:noAutofit/>
          </a:bodyPr>
          <a:lstStyle/>
          <a:p>
            <a:pPr algn="ctr"/>
            <a:r>
              <a:rPr lang="en-CA" sz="2400" dirty="0">
                <a:latin typeface="+mj-lt"/>
              </a:rPr>
              <a:t>Current Boston Police Districts Map</a:t>
            </a:r>
          </a:p>
        </p:txBody>
      </p:sp>
      <p:pic>
        <p:nvPicPr>
          <p:cNvPr id="4" name="Picture 3" descr="Image result for boston districts map">
            <a:extLst>
              <a:ext uri="{FF2B5EF4-FFF2-40B4-BE49-F238E27FC236}">
                <a16:creationId xmlns:a16="http://schemas.microsoft.com/office/drawing/2014/main" id="{EF98CBA5-2A0F-4F89-93CE-26CC6527B95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6521" y="0"/>
            <a:ext cx="5578959" cy="6298358"/>
          </a:xfrm>
          <a:prstGeom prst="rect">
            <a:avLst/>
          </a:prstGeom>
          <a:noFill/>
          <a:ln w="19050">
            <a:solidFill>
              <a:schemeClr val="tx1"/>
            </a:solidFill>
          </a:ln>
        </p:spPr>
      </p:pic>
    </p:spTree>
    <p:extLst>
      <p:ext uri="{BB962C8B-B14F-4D97-AF65-F5344CB8AC3E}">
        <p14:creationId xmlns:p14="http://schemas.microsoft.com/office/powerpoint/2010/main" val="3780935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15C23F-C579-4DDE-92A8-3D1DBD639A9E}"/>
              </a:ext>
            </a:extLst>
          </p:cNvPr>
          <p:cNvSpPr>
            <a:spLocks noGrp="1"/>
          </p:cNvSpPr>
          <p:nvPr>
            <p:ph type="pic" idx="1"/>
          </p:nvPr>
        </p:nvSpPr>
        <p:spPr>
          <a:xfrm>
            <a:off x="58299" y="-116958"/>
            <a:ext cx="12191985" cy="4578350"/>
          </a:xfrm>
        </p:spPr>
      </p:sp>
      <p:sp>
        <p:nvSpPr>
          <p:cNvPr id="6" name="Text Placeholder 5">
            <a:extLst>
              <a:ext uri="{FF2B5EF4-FFF2-40B4-BE49-F238E27FC236}">
                <a16:creationId xmlns:a16="http://schemas.microsoft.com/office/drawing/2014/main" id="{83EDCCCE-679E-4D8F-9DE7-7F310DBF1F11}"/>
              </a:ext>
            </a:extLst>
          </p:cNvPr>
          <p:cNvSpPr>
            <a:spLocks noGrp="1"/>
          </p:cNvSpPr>
          <p:nvPr>
            <p:ph type="body" sz="half" idx="2"/>
          </p:nvPr>
        </p:nvSpPr>
        <p:spPr>
          <a:xfrm>
            <a:off x="1097660" y="6379534"/>
            <a:ext cx="10113264" cy="394677"/>
          </a:xfrm>
        </p:spPr>
        <p:txBody>
          <a:bodyPr>
            <a:noAutofit/>
          </a:bodyPr>
          <a:lstStyle/>
          <a:p>
            <a:pPr algn="ctr"/>
            <a:r>
              <a:rPr lang="en-CA" sz="2400" dirty="0">
                <a:latin typeface="+mj-lt"/>
              </a:rPr>
              <a:t>The Percentage of Crime from 2015 to 2018</a:t>
            </a:r>
          </a:p>
        </p:txBody>
      </p:sp>
      <p:pic>
        <p:nvPicPr>
          <p:cNvPr id="8" name="Picture 7">
            <a:extLst>
              <a:ext uri="{FF2B5EF4-FFF2-40B4-BE49-F238E27FC236}">
                <a16:creationId xmlns:a16="http://schemas.microsoft.com/office/drawing/2014/main" id="{6E51DE0D-0833-4E16-9420-9CD0A742BAA4}"/>
              </a:ext>
            </a:extLst>
          </p:cNvPr>
          <p:cNvPicPr/>
          <p:nvPr/>
        </p:nvPicPr>
        <p:blipFill rotWithShape="1">
          <a:blip r:embed="rId2"/>
          <a:srcRect l="43430" t="27066" r="28686" b="25071"/>
          <a:stretch/>
        </p:blipFill>
        <p:spPr bwMode="auto">
          <a:xfrm>
            <a:off x="3378200" y="804862"/>
            <a:ext cx="5435600" cy="524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743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Darko Knezevic</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6688-693B-4D12-99A6-7148108E21E6}"/>
              </a:ext>
            </a:extLst>
          </p:cNvPr>
          <p:cNvSpPr>
            <a:spLocks noGrp="1"/>
          </p:cNvSpPr>
          <p:nvPr>
            <p:ph type="title"/>
          </p:nvPr>
        </p:nvSpPr>
        <p:spPr/>
        <p:txBody>
          <a:bodyPr/>
          <a:lstStyle/>
          <a:p>
            <a:r>
              <a:rPr lang="en-US" dirty="0"/>
              <a:t>Problem Statement</a:t>
            </a:r>
            <a:endParaRPr lang="en-CA" dirty="0"/>
          </a:p>
        </p:txBody>
      </p:sp>
      <p:sp>
        <p:nvSpPr>
          <p:cNvPr id="3" name="Content Placeholder 2">
            <a:extLst>
              <a:ext uri="{FF2B5EF4-FFF2-40B4-BE49-F238E27FC236}">
                <a16:creationId xmlns:a16="http://schemas.microsoft.com/office/drawing/2014/main" id="{B6CC3EDA-2E0B-4255-8EEE-16BA518E85CE}"/>
              </a:ext>
            </a:extLst>
          </p:cNvPr>
          <p:cNvSpPr>
            <a:spLocks noGrp="1"/>
          </p:cNvSpPr>
          <p:nvPr>
            <p:ph idx="1"/>
          </p:nvPr>
        </p:nvSpPr>
        <p:spPr/>
        <p:txBody>
          <a:bodyPr/>
          <a:lstStyle/>
          <a:p>
            <a:pPr>
              <a:buFont typeface="Wingdings" panose="05000000000000000000" pitchFamily="2" charset="2"/>
              <a:buChar char="§"/>
            </a:pPr>
            <a:r>
              <a:rPr lang="en-CA" dirty="0"/>
              <a:t>The amount of crime needs to be understood for Boston to continue to thrive as a major hub for innovation, tourism, academia, and employment. </a:t>
            </a:r>
          </a:p>
          <a:p>
            <a:pPr lvl="1">
              <a:buFont typeface="Wingdings" panose="05000000000000000000" pitchFamily="2" charset="2"/>
              <a:buChar char="§"/>
            </a:pPr>
            <a:r>
              <a:rPr lang="en-CA" dirty="0"/>
              <a:t>If the Boston Police Department knew more about which areas to concentrate on, then Boston’s citizens, tourists, and students would feel much safer. </a:t>
            </a:r>
          </a:p>
          <a:p>
            <a:pPr lvl="1">
              <a:buFont typeface="Wingdings" panose="05000000000000000000" pitchFamily="2" charset="2"/>
              <a:buChar char="§"/>
            </a:pPr>
            <a:r>
              <a:rPr lang="en-CA" dirty="0"/>
              <a:t>Certain areas within the city could be targeted for more protection by the Boston Police Department based on data. </a:t>
            </a:r>
          </a:p>
        </p:txBody>
      </p:sp>
    </p:spTree>
    <p:extLst>
      <p:ext uri="{BB962C8B-B14F-4D97-AF65-F5344CB8AC3E}">
        <p14:creationId xmlns:p14="http://schemas.microsoft.com/office/powerpoint/2010/main" val="128021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099C-5AB8-4A3B-B28E-E945C37F3FB5}"/>
              </a:ext>
            </a:extLst>
          </p:cNvPr>
          <p:cNvSpPr>
            <a:spLocks noGrp="1"/>
          </p:cNvSpPr>
          <p:nvPr>
            <p:ph type="title"/>
          </p:nvPr>
        </p:nvSpPr>
        <p:spPr/>
        <p:txBody>
          <a:bodyPr/>
          <a:lstStyle/>
          <a:p>
            <a:r>
              <a:rPr lang="en-US" dirty="0"/>
              <a:t>Objective</a:t>
            </a:r>
            <a:endParaRPr lang="en-CA" dirty="0"/>
          </a:p>
        </p:txBody>
      </p:sp>
      <p:sp>
        <p:nvSpPr>
          <p:cNvPr id="3" name="Content Placeholder 2">
            <a:extLst>
              <a:ext uri="{FF2B5EF4-FFF2-40B4-BE49-F238E27FC236}">
                <a16:creationId xmlns:a16="http://schemas.microsoft.com/office/drawing/2014/main" id="{286C8696-0F12-4B78-AE45-FB1BB5930C18}"/>
              </a:ext>
            </a:extLst>
          </p:cNvPr>
          <p:cNvSpPr>
            <a:spLocks noGrp="1"/>
          </p:cNvSpPr>
          <p:nvPr>
            <p:ph idx="1"/>
          </p:nvPr>
        </p:nvSpPr>
        <p:spPr/>
        <p:txBody>
          <a:bodyPr/>
          <a:lstStyle/>
          <a:p>
            <a:pPr>
              <a:buFont typeface="Wingdings" panose="05000000000000000000" pitchFamily="2" charset="2"/>
              <a:buChar char="§"/>
            </a:pPr>
            <a:r>
              <a:rPr lang="en-CA" dirty="0"/>
              <a:t>The project aims to select the safest and least safest areas in Boston based on the total crimes, explore the venues in these areas and finally cluster the areas using k-mean clustering. </a:t>
            </a:r>
          </a:p>
          <a:p>
            <a:pPr>
              <a:buFont typeface="Wingdings" panose="05000000000000000000" pitchFamily="2" charset="2"/>
              <a:buChar char="§"/>
            </a:pPr>
            <a:r>
              <a:rPr lang="en-CA" dirty="0"/>
              <a:t>The report will be targeted to the Boston Police Department who are looking to analyze crime incidents, as the city continues to be a leader in so many fields. </a:t>
            </a:r>
          </a:p>
          <a:p>
            <a:pPr lvl="1">
              <a:buFont typeface="Wingdings" panose="05000000000000000000" pitchFamily="2" charset="2"/>
              <a:buChar char="§"/>
            </a:pPr>
            <a:r>
              <a:rPr lang="en-CA" dirty="0"/>
              <a:t>The crime statistics will provide an insight for the Boston Police Department towards their approach in dealing with different areas of city. </a:t>
            </a:r>
          </a:p>
          <a:p>
            <a:pPr lvl="1">
              <a:buFont typeface="Wingdings" panose="05000000000000000000" pitchFamily="2" charset="2"/>
              <a:buChar char="§"/>
            </a:pPr>
            <a:r>
              <a:rPr lang="en-CA" dirty="0"/>
              <a:t>The most common venues in the safest areas will be explored. </a:t>
            </a:r>
          </a:p>
          <a:p>
            <a:pPr>
              <a:buFont typeface="Wingdings" panose="05000000000000000000" pitchFamily="2" charset="2"/>
              <a:buChar char="§"/>
            </a:pPr>
            <a:endParaRPr lang="en-CA" dirty="0"/>
          </a:p>
        </p:txBody>
      </p:sp>
    </p:spTree>
    <p:extLst>
      <p:ext uri="{BB962C8B-B14F-4D97-AF65-F5344CB8AC3E}">
        <p14:creationId xmlns:p14="http://schemas.microsoft.com/office/powerpoint/2010/main" val="243270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0BBB-6FFD-4D9C-924E-C352D039D65D}"/>
              </a:ext>
            </a:extLst>
          </p:cNvPr>
          <p:cNvSpPr>
            <a:spLocks noGrp="1"/>
          </p:cNvSpPr>
          <p:nvPr>
            <p:ph type="title"/>
          </p:nvPr>
        </p:nvSpPr>
        <p:spPr/>
        <p:txBody>
          <a:bodyPr/>
          <a:lstStyle/>
          <a:p>
            <a:r>
              <a:rPr lang="en-US" dirty="0"/>
              <a:t>Data</a:t>
            </a:r>
            <a:endParaRPr lang="en-CA" dirty="0"/>
          </a:p>
        </p:txBody>
      </p:sp>
      <p:sp>
        <p:nvSpPr>
          <p:cNvPr id="3" name="Content Placeholder 2">
            <a:extLst>
              <a:ext uri="{FF2B5EF4-FFF2-40B4-BE49-F238E27FC236}">
                <a16:creationId xmlns:a16="http://schemas.microsoft.com/office/drawing/2014/main" id="{47509A7E-1113-4E55-8E2F-3190C3A058E5}"/>
              </a:ext>
            </a:extLst>
          </p:cNvPr>
          <p:cNvSpPr>
            <a:spLocks noGrp="1"/>
          </p:cNvSpPr>
          <p:nvPr>
            <p:ph idx="1"/>
          </p:nvPr>
        </p:nvSpPr>
        <p:spPr/>
        <p:txBody>
          <a:bodyPr>
            <a:normAutofit lnSpcReduction="10000"/>
          </a:bodyPr>
          <a:lstStyle/>
          <a:p>
            <a:pPr>
              <a:buFont typeface="Wingdings" panose="05000000000000000000" pitchFamily="2" charset="2"/>
              <a:buChar char="§"/>
            </a:pPr>
            <a:r>
              <a:rPr lang="en-CA" dirty="0"/>
              <a:t>Based on definition of our problem, factors that will influence our decision are:</a:t>
            </a:r>
          </a:p>
          <a:p>
            <a:pPr lvl="1">
              <a:buFont typeface="Wingdings" panose="05000000000000000000" pitchFamily="2" charset="2"/>
              <a:buChar char="§"/>
            </a:pPr>
            <a:r>
              <a:rPr lang="en-CA" dirty="0"/>
              <a:t>The total number of crimes committed in each major area during the most recent year available. For example, acquiring data from the most recent year available will be done to do analysis. </a:t>
            </a:r>
          </a:p>
          <a:p>
            <a:pPr lvl="1">
              <a:buFont typeface="Wingdings" panose="05000000000000000000" pitchFamily="2" charset="2"/>
              <a:buChar char="§"/>
            </a:pPr>
            <a:r>
              <a:rPr lang="en-CA" dirty="0"/>
              <a:t>The most common venues in the area that is the safest.</a:t>
            </a:r>
          </a:p>
          <a:p>
            <a:pPr lvl="1">
              <a:buFont typeface="Wingdings" panose="05000000000000000000" pitchFamily="2" charset="2"/>
              <a:buChar char="§"/>
            </a:pPr>
            <a:r>
              <a:rPr lang="en-CA" dirty="0"/>
              <a:t>The total amount of crime that have been committed from the year 2015 to 2018 will be analyzed for clustering purposes. More data will allow for more data analysis to be done.</a:t>
            </a:r>
          </a:p>
          <a:p>
            <a:pPr marL="91440" lvl="1" indent="-91440">
              <a:lnSpc>
                <a:spcPct val="110000"/>
              </a:lnSpc>
              <a:spcBef>
                <a:spcPts val="1200"/>
              </a:spcBef>
              <a:spcAft>
                <a:spcPts val="200"/>
              </a:spcAft>
              <a:buClr>
                <a:schemeClr val="accent1"/>
              </a:buClr>
              <a:buSzPct val="100000"/>
              <a:buFont typeface="Wingdings" panose="05000000000000000000" pitchFamily="2" charset="2"/>
              <a:buChar char="§"/>
            </a:pPr>
            <a:r>
              <a:rPr lang="en-CA" sz="1900" dirty="0"/>
              <a:t>Following data sources will be needed to extract/ generate the required information:</a:t>
            </a:r>
          </a:p>
          <a:p>
            <a:pPr lvl="1">
              <a:buSzPct val="100000"/>
              <a:buFont typeface="Wingdings" panose="05000000000000000000" pitchFamily="2" charset="2"/>
              <a:buChar char="§"/>
            </a:pPr>
            <a:r>
              <a:rPr lang="en-CA" dirty="0"/>
              <a:t>Preprocessing a real-world data set from Kaggle showing the Boston Crimes from the last few years. Kaggle, a subsidiary of Google LLC, is an online community of data scientists and machine learning practitioners. Kaggle allows users to find and publish data sets, explore and build models in a web-based data-science environment, work with other data scientists and machine learning engineers, and enter competitions to solve data science challenges.</a:t>
            </a:r>
          </a:p>
          <a:p>
            <a:pPr marL="91440" lvl="1" indent="-91440">
              <a:lnSpc>
                <a:spcPct val="110000"/>
              </a:lnSpc>
              <a:spcBef>
                <a:spcPts val="1200"/>
              </a:spcBef>
              <a:spcAft>
                <a:spcPts val="200"/>
              </a:spcAft>
              <a:buClr>
                <a:schemeClr val="accent1"/>
              </a:buClr>
              <a:buSzPct val="100000"/>
              <a:buFont typeface="Wingdings" panose="05000000000000000000" pitchFamily="2" charset="2"/>
              <a:buChar char="§"/>
            </a:pPr>
            <a:endParaRPr lang="en-CA" sz="1900" dirty="0"/>
          </a:p>
          <a:p>
            <a:pPr lvl="1">
              <a:buFont typeface="Wingdings" panose="05000000000000000000" pitchFamily="2" charset="2"/>
              <a:buChar char="§"/>
            </a:pPr>
            <a:endParaRPr lang="en-CA" dirty="0"/>
          </a:p>
        </p:txBody>
      </p:sp>
    </p:spTree>
    <p:extLst>
      <p:ext uri="{BB962C8B-B14F-4D97-AF65-F5344CB8AC3E}">
        <p14:creationId xmlns:p14="http://schemas.microsoft.com/office/powerpoint/2010/main" val="197748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CAC7-CE3F-4E0D-B4CF-A3200BDD8C09}"/>
              </a:ext>
            </a:extLst>
          </p:cNvPr>
          <p:cNvSpPr>
            <a:spLocks noGrp="1"/>
          </p:cNvSpPr>
          <p:nvPr>
            <p:ph type="title"/>
          </p:nvPr>
        </p:nvSpPr>
        <p:spPr/>
        <p:txBody>
          <a:bodyPr/>
          <a:lstStyle/>
          <a:p>
            <a:r>
              <a:rPr lang="en-US" dirty="0"/>
              <a:t>Data Continued</a:t>
            </a:r>
            <a:endParaRPr lang="en-CA" dirty="0"/>
          </a:p>
        </p:txBody>
      </p:sp>
      <p:sp>
        <p:nvSpPr>
          <p:cNvPr id="3" name="Content Placeholder 2">
            <a:extLst>
              <a:ext uri="{FF2B5EF4-FFF2-40B4-BE49-F238E27FC236}">
                <a16:creationId xmlns:a16="http://schemas.microsoft.com/office/drawing/2014/main" id="{F1E29D2F-B6F0-4095-9507-6B6DC4F0DD62}"/>
              </a:ext>
            </a:extLst>
          </p:cNvPr>
          <p:cNvSpPr>
            <a:spLocks noGrp="1"/>
          </p:cNvSpPr>
          <p:nvPr>
            <p:ph idx="1"/>
          </p:nvPr>
        </p:nvSpPr>
        <p:spPr/>
        <p:txBody>
          <a:bodyPr>
            <a:normAutofit fontScale="85000" lnSpcReduction="10000"/>
          </a:bodyPr>
          <a:lstStyle/>
          <a:p>
            <a:pPr>
              <a:buFont typeface="Wingdings" panose="05000000000000000000" pitchFamily="2" charset="2"/>
              <a:buChar char="§"/>
            </a:pPr>
            <a:r>
              <a:rPr lang="en-CA" dirty="0"/>
              <a:t>The Boston crime file provides information about the following:</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Data Set URL: </a:t>
            </a:r>
            <a:r>
              <a:rPr lang="en-CA" u="sng" dirty="0">
                <a:hlinkClick r:id="rId2"/>
              </a:rPr>
              <a:t>https://www.kaggle.com/AnalyzeBoston/crimes-in-boston</a:t>
            </a:r>
            <a:endParaRPr lang="en-CA" dirty="0"/>
          </a:p>
          <a:p>
            <a:pPr>
              <a:buFont typeface="Wingdings" panose="05000000000000000000" pitchFamily="2" charset="2"/>
              <a:buChar char="§"/>
            </a:pPr>
            <a:endParaRPr lang="en-CA" dirty="0"/>
          </a:p>
          <a:p>
            <a:pPr>
              <a:buFont typeface="Wingdings" panose="05000000000000000000" pitchFamily="2" charset="2"/>
              <a:buChar char="§"/>
            </a:pPr>
            <a:endParaRPr lang="en-CA" dirty="0"/>
          </a:p>
        </p:txBody>
      </p:sp>
      <p:graphicFrame>
        <p:nvGraphicFramePr>
          <p:cNvPr id="4" name="Table 4">
            <a:extLst>
              <a:ext uri="{FF2B5EF4-FFF2-40B4-BE49-F238E27FC236}">
                <a16:creationId xmlns:a16="http://schemas.microsoft.com/office/drawing/2014/main" id="{35FEF515-1D4E-4543-8E24-B943BF5F6C99}"/>
              </a:ext>
            </a:extLst>
          </p:cNvPr>
          <p:cNvGraphicFramePr>
            <a:graphicFrameLocks noGrp="1"/>
          </p:cNvGraphicFramePr>
          <p:nvPr>
            <p:extLst>
              <p:ext uri="{D42A27DB-BD31-4B8C-83A1-F6EECF244321}">
                <p14:modId xmlns:p14="http://schemas.microsoft.com/office/powerpoint/2010/main" val="2787230291"/>
              </p:ext>
            </p:extLst>
          </p:nvPr>
        </p:nvGraphicFramePr>
        <p:xfrm>
          <a:off x="1288665" y="2505286"/>
          <a:ext cx="8127999" cy="296672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2209588737"/>
                    </a:ext>
                  </a:extLst>
                </a:gridCol>
                <a:gridCol w="2709333">
                  <a:extLst>
                    <a:ext uri="{9D8B030D-6E8A-4147-A177-3AD203B41FA5}">
                      <a16:colId xmlns:a16="http://schemas.microsoft.com/office/drawing/2014/main" val="2091083483"/>
                    </a:ext>
                  </a:extLst>
                </a:gridCol>
                <a:gridCol w="2709333">
                  <a:extLst>
                    <a:ext uri="{9D8B030D-6E8A-4147-A177-3AD203B41FA5}">
                      <a16:colId xmlns:a16="http://schemas.microsoft.com/office/drawing/2014/main" val="1553740376"/>
                    </a:ext>
                  </a:extLst>
                </a:gridCol>
              </a:tblGrid>
              <a:tr h="370840">
                <a:tc>
                  <a:txBody>
                    <a:bodyPr/>
                    <a:lstStyle/>
                    <a:p>
                      <a:r>
                        <a:rPr lang="en-CA" dirty="0"/>
                        <a:t>INCIDENT_NUMBER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YEAR</a:t>
                      </a:r>
                    </a:p>
                  </a:txBody>
                  <a:tcPr/>
                </a:tc>
                <a:tc>
                  <a:txBody>
                    <a:bodyPr/>
                    <a:lstStyle/>
                    <a:p>
                      <a:r>
                        <a:rPr lang="en-US" dirty="0"/>
                        <a:t>LOCATION</a:t>
                      </a:r>
                      <a:endParaRPr lang="en-CA" dirty="0"/>
                    </a:p>
                  </a:txBody>
                  <a:tcPr/>
                </a:tc>
                <a:extLst>
                  <a:ext uri="{0D108BD9-81ED-4DB2-BD59-A6C34878D82A}">
                    <a16:rowId xmlns:a16="http://schemas.microsoft.com/office/drawing/2014/main" val="3635999087"/>
                  </a:ext>
                </a:extLst>
              </a:tr>
              <a:tr h="370840">
                <a:tc>
                  <a:txBody>
                    <a:bodyPr/>
                    <a:lstStyle/>
                    <a:p>
                      <a:r>
                        <a:rPr lang="en-CA" dirty="0"/>
                        <a:t>OFFENSE_CODE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MONTH</a:t>
                      </a:r>
                    </a:p>
                  </a:txBody>
                  <a:tcPr/>
                </a:tc>
                <a:tc>
                  <a:txBody>
                    <a:bodyPr/>
                    <a:lstStyle/>
                    <a:p>
                      <a:endParaRPr lang="en-CA" dirty="0"/>
                    </a:p>
                  </a:txBody>
                  <a:tcPr/>
                </a:tc>
                <a:extLst>
                  <a:ext uri="{0D108BD9-81ED-4DB2-BD59-A6C34878D82A}">
                    <a16:rowId xmlns:a16="http://schemas.microsoft.com/office/drawing/2014/main" val="27371398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OFFENSE_CODE_GROUP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DAY_OF_WEEK</a:t>
                      </a:r>
                    </a:p>
                  </a:txBody>
                  <a:tcPr/>
                </a:tc>
                <a:tc>
                  <a:txBody>
                    <a:bodyPr/>
                    <a:lstStyle/>
                    <a:p>
                      <a:endParaRPr lang="en-CA" dirty="0"/>
                    </a:p>
                  </a:txBody>
                  <a:tcPr/>
                </a:tc>
                <a:extLst>
                  <a:ext uri="{0D108BD9-81ED-4DB2-BD59-A6C34878D82A}">
                    <a16:rowId xmlns:a16="http://schemas.microsoft.com/office/drawing/2014/main" val="15386707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OFFENSE_DESCRIPTION</a:t>
                      </a:r>
                    </a:p>
                  </a:txBody>
                  <a:tcPr/>
                </a:tc>
                <a:tc>
                  <a:txBody>
                    <a:bodyPr/>
                    <a:lstStyle/>
                    <a:p>
                      <a:r>
                        <a:rPr lang="en-CA" sz="1800" kern="1200" dirty="0">
                          <a:solidFill>
                            <a:schemeClr val="dk1"/>
                          </a:solidFill>
                          <a:effectLst/>
                          <a:latin typeface="+mn-lt"/>
                          <a:ea typeface="+mn-ea"/>
                          <a:cs typeface="+mn-cs"/>
                        </a:rPr>
                        <a:t>HOUR</a:t>
                      </a:r>
                      <a:endParaRPr lang="en-CA" dirty="0"/>
                    </a:p>
                  </a:txBody>
                  <a:tcPr/>
                </a:tc>
                <a:tc>
                  <a:txBody>
                    <a:bodyPr/>
                    <a:lstStyle/>
                    <a:p>
                      <a:endParaRPr lang="en-CA"/>
                    </a:p>
                  </a:txBody>
                  <a:tcPr/>
                </a:tc>
                <a:extLst>
                  <a:ext uri="{0D108BD9-81ED-4DB2-BD59-A6C34878D82A}">
                    <a16:rowId xmlns:a16="http://schemas.microsoft.com/office/drawing/2014/main" val="559334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DISTRICT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UCR_PART</a:t>
                      </a:r>
                    </a:p>
                  </a:txBody>
                  <a:tcPr/>
                </a:tc>
                <a:tc>
                  <a:txBody>
                    <a:bodyPr/>
                    <a:lstStyle/>
                    <a:p>
                      <a:endParaRPr lang="en-CA"/>
                    </a:p>
                  </a:txBody>
                  <a:tcPr/>
                </a:tc>
                <a:extLst>
                  <a:ext uri="{0D108BD9-81ED-4DB2-BD59-A6C34878D82A}">
                    <a16:rowId xmlns:a16="http://schemas.microsoft.com/office/drawing/2014/main" val="27308168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REPORTING_AREA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STREET</a:t>
                      </a:r>
                    </a:p>
                  </a:txBody>
                  <a:tcPr/>
                </a:tc>
                <a:tc>
                  <a:txBody>
                    <a:bodyPr/>
                    <a:lstStyle/>
                    <a:p>
                      <a:endParaRPr lang="en-CA" dirty="0"/>
                    </a:p>
                  </a:txBody>
                  <a:tcPr/>
                </a:tc>
                <a:extLst>
                  <a:ext uri="{0D108BD9-81ED-4DB2-BD59-A6C34878D82A}">
                    <a16:rowId xmlns:a16="http://schemas.microsoft.com/office/drawing/2014/main" val="8365953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SHOOTING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LATITUDE</a:t>
                      </a:r>
                    </a:p>
                  </a:txBody>
                  <a:tcPr/>
                </a:tc>
                <a:tc>
                  <a:txBody>
                    <a:bodyPr/>
                    <a:lstStyle/>
                    <a:p>
                      <a:endParaRPr lang="en-CA" dirty="0"/>
                    </a:p>
                  </a:txBody>
                  <a:tcPr/>
                </a:tc>
                <a:extLst>
                  <a:ext uri="{0D108BD9-81ED-4DB2-BD59-A6C34878D82A}">
                    <a16:rowId xmlns:a16="http://schemas.microsoft.com/office/drawing/2014/main" val="39630877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OCCURRED_ON_DATE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LONGITUDE</a:t>
                      </a:r>
                    </a:p>
                  </a:txBody>
                  <a:tcPr/>
                </a:tc>
                <a:tc>
                  <a:txBody>
                    <a:bodyPr/>
                    <a:lstStyle/>
                    <a:p>
                      <a:endParaRPr lang="en-CA" dirty="0"/>
                    </a:p>
                  </a:txBody>
                  <a:tcPr/>
                </a:tc>
                <a:extLst>
                  <a:ext uri="{0D108BD9-81ED-4DB2-BD59-A6C34878D82A}">
                    <a16:rowId xmlns:a16="http://schemas.microsoft.com/office/drawing/2014/main" val="3510126557"/>
                  </a:ext>
                </a:extLst>
              </a:tr>
            </a:tbl>
          </a:graphicData>
        </a:graphic>
      </p:graphicFrame>
    </p:spTree>
    <p:extLst>
      <p:ext uri="{BB962C8B-B14F-4D97-AF65-F5344CB8AC3E}">
        <p14:creationId xmlns:p14="http://schemas.microsoft.com/office/powerpoint/2010/main" val="410858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68D0-30BE-4E3C-94A6-74E1E73DE70A}"/>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ECDC908D-ED28-4135-BF1A-97645FF5EE3F}"/>
              </a:ext>
            </a:extLst>
          </p:cNvPr>
          <p:cNvSpPr>
            <a:spLocks noGrp="1"/>
          </p:cNvSpPr>
          <p:nvPr>
            <p:ph idx="1"/>
          </p:nvPr>
        </p:nvSpPr>
        <p:spPr/>
        <p:txBody>
          <a:bodyPr/>
          <a:lstStyle/>
          <a:p>
            <a:pPr>
              <a:buFont typeface="Wingdings" panose="05000000000000000000" pitchFamily="2" charset="2"/>
              <a:buChar char="§"/>
            </a:pPr>
            <a:r>
              <a:rPr lang="en-US" dirty="0"/>
              <a:t>Data Cleansing:</a:t>
            </a:r>
          </a:p>
          <a:p>
            <a:pPr lvl="1">
              <a:buFont typeface="Wingdings" panose="05000000000000000000" pitchFamily="2" charset="2"/>
              <a:buChar char="§"/>
            </a:pPr>
            <a:r>
              <a:rPr lang="en-CA" dirty="0"/>
              <a:t>From the Boston crime data, the data from the year 2018 was initially analyzed to understand key drivers in the most recent year. However, as the study progressed in order to effectively do k-means clustering more data from previous years was required.</a:t>
            </a:r>
          </a:p>
          <a:p>
            <a:pPr lvl="1">
              <a:buFont typeface="Wingdings" panose="05000000000000000000" pitchFamily="2" charset="2"/>
              <a:buChar char="§"/>
            </a:pPr>
            <a:r>
              <a:rPr lang="en-CA" dirty="0"/>
              <a:t>All the data values that didn’t have a district associated with an incident were removed from the dataset for certain types of analysis.</a:t>
            </a:r>
          </a:p>
          <a:p>
            <a:pPr lvl="1">
              <a:buFont typeface="Wingdings" panose="05000000000000000000" pitchFamily="2" charset="2"/>
              <a:buChar char="§"/>
            </a:pPr>
            <a:r>
              <a:rPr lang="en-CA" dirty="0"/>
              <a:t>Missing data were coming from reporting area, latitude and longitude. </a:t>
            </a:r>
          </a:p>
          <a:p>
            <a:pPr lvl="1">
              <a:buFont typeface="Wingdings" panose="05000000000000000000" pitchFamily="2" charset="2"/>
              <a:buChar char="§"/>
            </a:pPr>
            <a:endParaRPr lang="en-US" dirty="0"/>
          </a:p>
          <a:p>
            <a:pPr marL="201168" lvl="1" indent="0">
              <a:buNone/>
            </a:pPr>
            <a:endParaRPr lang="en-CA" dirty="0"/>
          </a:p>
        </p:txBody>
      </p:sp>
    </p:spTree>
    <p:extLst>
      <p:ext uri="{BB962C8B-B14F-4D97-AF65-F5344CB8AC3E}">
        <p14:creationId xmlns:p14="http://schemas.microsoft.com/office/powerpoint/2010/main" val="351073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CBFE-2904-4EC3-B463-969D688DAF8D}"/>
              </a:ext>
            </a:extLst>
          </p:cNvPr>
          <p:cNvSpPr>
            <a:spLocks noGrp="1"/>
          </p:cNvSpPr>
          <p:nvPr>
            <p:ph type="title"/>
          </p:nvPr>
        </p:nvSpPr>
        <p:spPr/>
        <p:txBody>
          <a:bodyPr/>
          <a:lstStyle/>
          <a:p>
            <a:r>
              <a:rPr lang="en-US" dirty="0"/>
              <a:t>Statistical Summary of Crime in 2018</a:t>
            </a:r>
            <a:endParaRPr lang="en-CA" dirty="0"/>
          </a:p>
        </p:txBody>
      </p:sp>
      <p:pic>
        <p:nvPicPr>
          <p:cNvPr id="4" name="Picture 3">
            <a:extLst>
              <a:ext uri="{FF2B5EF4-FFF2-40B4-BE49-F238E27FC236}">
                <a16:creationId xmlns:a16="http://schemas.microsoft.com/office/drawing/2014/main" id="{C1B73E9E-0E18-4247-AD33-99821698A910}"/>
              </a:ext>
            </a:extLst>
          </p:cNvPr>
          <p:cNvPicPr>
            <a:picLocks noChangeAspect="1"/>
          </p:cNvPicPr>
          <p:nvPr/>
        </p:nvPicPr>
        <p:blipFill rotWithShape="1">
          <a:blip r:embed="rId2"/>
          <a:srcRect l="28196" t="28017" r="45696" b="50829"/>
          <a:stretch/>
        </p:blipFill>
        <p:spPr>
          <a:xfrm>
            <a:off x="2794589" y="2030616"/>
            <a:ext cx="6602821" cy="3009418"/>
          </a:xfrm>
          <a:prstGeom prst="rect">
            <a:avLst/>
          </a:prstGeom>
        </p:spPr>
      </p:pic>
      <p:sp>
        <p:nvSpPr>
          <p:cNvPr id="5" name="TextBox 4">
            <a:extLst>
              <a:ext uri="{FF2B5EF4-FFF2-40B4-BE49-F238E27FC236}">
                <a16:creationId xmlns:a16="http://schemas.microsoft.com/office/drawing/2014/main" id="{4879E567-BEF0-46CA-B501-2D9A00215A63}"/>
              </a:ext>
            </a:extLst>
          </p:cNvPr>
          <p:cNvSpPr txBox="1"/>
          <p:nvPr/>
        </p:nvSpPr>
        <p:spPr>
          <a:xfrm>
            <a:off x="1892595" y="5167423"/>
            <a:ext cx="8793126" cy="646331"/>
          </a:xfrm>
          <a:prstGeom prst="rect">
            <a:avLst/>
          </a:prstGeom>
          <a:noFill/>
        </p:spPr>
        <p:txBody>
          <a:bodyPr wrap="square" rtlCol="0">
            <a:spAutoFit/>
          </a:bodyPr>
          <a:lstStyle/>
          <a:p>
            <a:r>
              <a:rPr lang="en-US" dirty="0"/>
              <a:t>Approximately 65,141 crime were identified in the City of Boston that have been assigned to a police district in 20180</a:t>
            </a:r>
            <a:endParaRPr lang="en-CA" dirty="0"/>
          </a:p>
        </p:txBody>
      </p:sp>
    </p:spTree>
    <p:extLst>
      <p:ext uri="{BB962C8B-B14F-4D97-AF65-F5344CB8AC3E}">
        <p14:creationId xmlns:p14="http://schemas.microsoft.com/office/powerpoint/2010/main" val="3850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7B32-C35A-42FF-92A7-C6DABA0E3074}"/>
              </a:ext>
            </a:extLst>
          </p:cNvPr>
          <p:cNvSpPr>
            <a:spLocks noGrp="1"/>
          </p:cNvSpPr>
          <p:nvPr>
            <p:ph type="title"/>
          </p:nvPr>
        </p:nvSpPr>
        <p:spPr/>
        <p:txBody>
          <a:bodyPr/>
          <a:lstStyle/>
          <a:p>
            <a:r>
              <a:rPr lang="en-US" dirty="0"/>
              <a:t>Exploratory of Data</a:t>
            </a:r>
            <a:endParaRPr lang="en-CA" dirty="0"/>
          </a:p>
        </p:txBody>
      </p:sp>
      <p:sp>
        <p:nvSpPr>
          <p:cNvPr id="7" name="Content Placeholder 6">
            <a:extLst>
              <a:ext uri="{FF2B5EF4-FFF2-40B4-BE49-F238E27FC236}">
                <a16:creationId xmlns:a16="http://schemas.microsoft.com/office/drawing/2014/main" id="{51249870-25FB-4B1B-B6B3-29471311D800}"/>
              </a:ext>
            </a:extLst>
          </p:cNvPr>
          <p:cNvSpPr>
            <a:spLocks noGrp="1"/>
          </p:cNvSpPr>
          <p:nvPr>
            <p:ph sz="half" idx="2"/>
          </p:nvPr>
        </p:nvSpPr>
        <p:spPr/>
        <p:txBody>
          <a:bodyPr/>
          <a:lstStyle/>
          <a:p>
            <a:pPr>
              <a:buFont typeface="Arial" panose="020B0604020202020204" pitchFamily="34" charset="0"/>
              <a:buChar char="•"/>
            </a:pPr>
            <a:r>
              <a:rPr lang="en-US" dirty="0"/>
              <a:t>The top five districts were the most crime occurs is at B2, D4, C11, B3, A1 in 2018.</a:t>
            </a:r>
          </a:p>
          <a:p>
            <a:pPr>
              <a:buFont typeface="Arial" panose="020B0604020202020204" pitchFamily="34" charset="0"/>
              <a:buChar char="•"/>
            </a:pPr>
            <a:r>
              <a:rPr lang="en-US" dirty="0"/>
              <a:t>Most of the crime that is occurring is located  in the middle of the Current Boston Police Districts Map.</a:t>
            </a:r>
          </a:p>
          <a:p>
            <a:pPr>
              <a:buFont typeface="Arial" panose="020B0604020202020204" pitchFamily="34" charset="0"/>
              <a:buChar char="•"/>
            </a:pPr>
            <a:endParaRPr lang="en-CA" dirty="0"/>
          </a:p>
        </p:txBody>
      </p:sp>
      <p:pic>
        <p:nvPicPr>
          <p:cNvPr id="12" name="Picture 11">
            <a:extLst>
              <a:ext uri="{FF2B5EF4-FFF2-40B4-BE49-F238E27FC236}">
                <a16:creationId xmlns:a16="http://schemas.microsoft.com/office/drawing/2014/main" id="{DD4B171D-8790-4606-8CE8-ABFE4901616F}"/>
              </a:ext>
            </a:extLst>
          </p:cNvPr>
          <p:cNvPicPr/>
          <p:nvPr/>
        </p:nvPicPr>
        <p:blipFill rotWithShape="1">
          <a:blip r:embed="rId2"/>
          <a:srcRect l="29861" t="38683" r="28820" b="17696"/>
          <a:stretch/>
        </p:blipFill>
        <p:spPr bwMode="auto">
          <a:xfrm>
            <a:off x="1036320" y="2120900"/>
            <a:ext cx="4948599" cy="30663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851104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{1B493D63-F2BC-4D59-BDE0-EBF1E8277237}tf56160789</Template>
  <TotalTime>0</TotalTime>
  <Words>1099</Words>
  <Application>Microsoft Office PowerPoint</Application>
  <PresentationFormat>Widescreen</PresentationFormat>
  <Paragraphs>92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Bookman Old Style</vt:lpstr>
      <vt:lpstr>Calibri</vt:lpstr>
      <vt:lpstr>Franklin Gothic Book</vt:lpstr>
      <vt:lpstr>Wingdings</vt:lpstr>
      <vt:lpstr>1_RetrospectVTI</vt:lpstr>
      <vt:lpstr>Capstone Project - The Battle of Neighborhoods: Boston’s Future</vt:lpstr>
      <vt:lpstr>Introduction</vt:lpstr>
      <vt:lpstr>Problem Statement</vt:lpstr>
      <vt:lpstr>Objective</vt:lpstr>
      <vt:lpstr>Data</vt:lpstr>
      <vt:lpstr>Data Continued</vt:lpstr>
      <vt:lpstr>Methodology</vt:lpstr>
      <vt:lpstr>Statistical Summary of Crime in 2018</vt:lpstr>
      <vt:lpstr>Exploratory of Data</vt:lpstr>
      <vt:lpstr>Exploratory of Data Continued</vt:lpstr>
      <vt:lpstr>Exploratory of Data Continued</vt:lpstr>
      <vt:lpstr>Exploratory of Data Continued</vt:lpstr>
      <vt:lpstr>Common Venues in the Safest Area – A15 (Charlestown) </vt:lpstr>
      <vt:lpstr>Common Venues in the Safest Area – A15 (Charlestown)</vt:lpstr>
      <vt:lpstr>Crime into Two Clusters from 2015 to 2018</vt:lpstr>
      <vt:lpstr>Crime into Four Clusters from 2015 to 2018</vt:lpstr>
      <vt:lpstr>Crime into Five Clusters from 2015 to 2018</vt:lpstr>
      <vt:lpstr>Conclusion</vt:lpstr>
      <vt:lpstr>Appendix</vt:lpstr>
      <vt:lpstr>Legend: Current Boston Police Districts Map</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2020-03-21T17:50:39Z</dcterms:created>
  <dcterms:modified xsi:type="dcterms:W3CDTF">2020-03-25T05:02:40Z</dcterms:modified>
</cp:coreProperties>
</file>